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355" r:id="rId2"/>
    <p:sldId id="353" r:id="rId3"/>
    <p:sldId id="310" r:id="rId4"/>
    <p:sldId id="351" r:id="rId5"/>
    <p:sldId id="308" r:id="rId6"/>
    <p:sldId id="315" r:id="rId7"/>
    <p:sldId id="316" r:id="rId8"/>
    <p:sldId id="318" r:id="rId9"/>
    <p:sldId id="320" r:id="rId10"/>
    <p:sldId id="322" r:id="rId11"/>
    <p:sldId id="323" r:id="rId12"/>
    <p:sldId id="327" r:id="rId13"/>
    <p:sldId id="331" r:id="rId14"/>
    <p:sldId id="359" r:id="rId15"/>
    <p:sldId id="360" r:id="rId16"/>
    <p:sldId id="337" r:id="rId17"/>
    <p:sldId id="339" r:id="rId18"/>
    <p:sldId id="341" r:id="rId19"/>
    <p:sldId id="343" r:id="rId20"/>
    <p:sldId id="361" r:id="rId21"/>
    <p:sldId id="357" r:id="rId22"/>
    <p:sldId id="278" r:id="rId23"/>
    <p:sldId id="298" r:id="rId24"/>
    <p:sldId id="258" r:id="rId25"/>
    <p:sldId id="300" r:id="rId26"/>
    <p:sldId id="356" r:id="rId27"/>
    <p:sldId id="260" r:id="rId28"/>
    <p:sldId id="261" r:id="rId29"/>
    <p:sldId id="263" r:id="rId30"/>
    <p:sldId id="265" r:id="rId31"/>
    <p:sldId id="295" r:id="rId32"/>
    <p:sldId id="282" r:id="rId33"/>
    <p:sldId id="274" r:id="rId34"/>
    <p:sldId id="286" r:id="rId35"/>
    <p:sldId id="287" r:id="rId36"/>
    <p:sldId id="275" r:id="rId37"/>
    <p:sldId id="289" r:id="rId38"/>
    <p:sldId id="349" r:id="rId39"/>
    <p:sldId id="29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0E3F-56C6-4DBA-A1B4-5A3EB45AA52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3D66-3A93-45E8-BDC1-66C372CF9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0E3F-56C6-4DBA-A1B4-5A3EB45AA52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3D66-3A93-45E8-BDC1-66C372CF9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0E3F-56C6-4DBA-A1B4-5A3EB45AA52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3D66-3A93-45E8-BDC1-66C372CF9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0E3F-56C6-4DBA-A1B4-5A3EB45AA52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3D66-3A93-45E8-BDC1-66C372CF9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0E3F-56C6-4DBA-A1B4-5A3EB45AA52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3D66-3A93-45E8-BDC1-66C372CF9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0E3F-56C6-4DBA-A1B4-5A3EB45AA52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3D66-3A93-45E8-BDC1-66C372CF9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0E3F-56C6-4DBA-A1B4-5A3EB45AA52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3D66-3A93-45E8-BDC1-66C372CF9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0E3F-56C6-4DBA-A1B4-5A3EB45AA52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3D66-3A93-45E8-BDC1-66C372CF9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0E3F-56C6-4DBA-A1B4-5A3EB45AA52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3D66-3A93-45E8-BDC1-66C372CF9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0E3F-56C6-4DBA-A1B4-5A3EB45AA52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3D66-3A93-45E8-BDC1-66C372CF9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B0E3F-56C6-4DBA-A1B4-5A3EB45AA52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3D66-3A93-45E8-BDC1-66C372CF9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B0E3F-56C6-4DBA-A1B4-5A3EB45AA52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E3D66-3A93-45E8-BDC1-66C372CF9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1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9.gif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7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if_big_98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1fcaaa9510191554a4f6baa22127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21896"/>
            <a:ext cx="9144000" cy="9361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332656"/>
            <a:ext cx="6408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  <a:latin typeface="Cambria" pitchFamily="18" charset="0"/>
              </a:rPr>
              <a:t>принципы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268760"/>
            <a:ext cx="2664296" cy="16561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dirty="0" smtClean="0">
                <a:solidFill>
                  <a:schemeClr val="bg1"/>
                </a:solidFill>
                <a:latin typeface="Calibri" pitchFamily="34" charset="0"/>
              </a:rPr>
              <a:t>Принцип историзма</a:t>
            </a:r>
            <a:endParaRPr lang="ru-RU" sz="3200" b="1" kern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2708920"/>
            <a:ext cx="417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Принцип </a:t>
            </a:r>
          </a:p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дифференциации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1556792"/>
            <a:ext cx="2952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Принцип гуманизации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3609" y="4221088"/>
            <a:ext cx="2736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Принцип наглядности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4221088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Принцип интегративности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 advTm="4649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Новая папка\DSCN1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056" y="548680"/>
            <a:ext cx="7957392" cy="561662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-252536" y="5005246"/>
            <a:ext cx="3816424" cy="95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пк\Desktop\Новая папка\DSCN1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7632848" cy="5400600"/>
          </a:xfrm>
          <a:prstGeom prst="rect">
            <a:avLst/>
          </a:prstGeom>
          <a:noFill/>
        </p:spPr>
      </p:pic>
      <p:pic>
        <p:nvPicPr>
          <p:cNvPr id="2052" name="Picture 4" descr="C:\Users\пк\Desktop\Новая папка\DSCN15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060848"/>
            <a:ext cx="7560840" cy="453650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Click="0" advTm="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Новая папка\SAM_2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60840" cy="5760640"/>
          </a:xfrm>
          <a:prstGeom prst="rect">
            <a:avLst/>
          </a:prstGeom>
          <a:noFill/>
        </p:spPr>
      </p:pic>
      <p:pic>
        <p:nvPicPr>
          <p:cNvPr id="3075" name="Picture 3" descr="C:\Users\пк\Desktop\Новая папка\SAM_2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700808"/>
            <a:ext cx="6444208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Новая папка\SAM_2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\Desktop\Новая папка\SAM_2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1fcaaa9510191554a4f6baa22127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21896"/>
            <a:ext cx="9144000" cy="9361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музыкально-спортивное развлечение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1" y="119675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Посвященное Дню Победы.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voenniea-5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05064"/>
            <a:ext cx="2195736" cy="2852936"/>
          </a:xfrm>
          <a:prstGeom prst="rect">
            <a:avLst/>
          </a:prstGeom>
        </p:spPr>
      </p:pic>
      <p:pic>
        <p:nvPicPr>
          <p:cNvPr id="7170" name="Picture 2" descr="C:\Users\пк\Desktop\Новая папка\SAM_27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1fcaaa9510191554a4f6baa22127f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21896"/>
            <a:ext cx="9144000" cy="936104"/>
          </a:xfrm>
          <a:prstGeom prst="rect">
            <a:avLst/>
          </a:prstGeom>
        </p:spPr>
      </p:pic>
      <p:pic>
        <p:nvPicPr>
          <p:cNvPr id="7" name="Рисунок 6" descr="animashki-voennye-3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308304" y="4365104"/>
            <a:ext cx="2105744" cy="2492896"/>
          </a:xfrm>
          <a:prstGeom prst="rect">
            <a:avLst/>
          </a:prstGeom>
        </p:spPr>
      </p:pic>
      <p:pic>
        <p:nvPicPr>
          <p:cNvPr id="5" name="Рисунок 4" descr="animashki-voennye-3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148064" y="3501008"/>
            <a:ext cx="1584176" cy="1587403"/>
          </a:xfrm>
          <a:prstGeom prst="rect">
            <a:avLst/>
          </a:prstGeom>
        </p:spPr>
      </p:pic>
      <p:pic>
        <p:nvPicPr>
          <p:cNvPr id="8194" name="Picture 2" descr="C:\Users\пк\Desktop\Новая папка\SAM_27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1fcaaa9510191554a4f6baa22127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21896"/>
            <a:ext cx="9144000" cy="936104"/>
          </a:xfrm>
          <a:prstGeom prst="rect">
            <a:avLst/>
          </a:prstGeom>
        </p:spPr>
      </p:pic>
      <p:pic>
        <p:nvPicPr>
          <p:cNvPr id="4" name="Рисунок 3" descr="voenniea-19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092280" y="4193704"/>
            <a:ext cx="2051720" cy="2664296"/>
          </a:xfrm>
          <a:prstGeom prst="rect">
            <a:avLst/>
          </a:prstGeom>
        </p:spPr>
      </p:pic>
      <p:pic>
        <p:nvPicPr>
          <p:cNvPr id="9218" name="Picture 2" descr="C:\Users\пк\Desktop\Новая папка\SAM_27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1fcaaa9510191554a4f6baa22127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21896"/>
            <a:ext cx="9144000" cy="9361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756592" y="5877272"/>
            <a:ext cx="10729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Посещение музея Воинской части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10242" name="Picture 2" descr="C:\Users\пк\Desktop\Новая папка\SAM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404664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Calibri" pitchFamily="34" charset="0"/>
              </a:rPr>
              <a:t>Патриотизм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4614" y="1124743"/>
            <a:ext cx="856895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это </a:t>
            </a:r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любовь к Родине, преданность своему Отечеству, стремление служить его интересам и готовность, вплоть до самопожертвования, к его защите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.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Calibri" pitchFamily="34" charset="0"/>
              </a:rPr>
              <a:t>  </a:t>
            </a:r>
          </a:p>
          <a:p>
            <a:pPr marL="457200" indent="-457200">
              <a:buFontTx/>
              <a:buChar char="-"/>
            </a:pPr>
            <a:r>
              <a:rPr lang="ru-RU" sz="3200" b="1" dirty="0">
                <a:solidFill>
                  <a:srgbClr val="FFC000"/>
                </a:solidFill>
                <a:latin typeface="Calibri" pitchFamily="34" charset="0"/>
              </a:rPr>
              <a:t>п</a:t>
            </a:r>
            <a:r>
              <a:rPr lang="ru-RU" sz="3200" b="1" dirty="0" smtClean="0">
                <a:solidFill>
                  <a:srgbClr val="FFC000"/>
                </a:solidFill>
                <a:latin typeface="Calibri" pitchFamily="34" charset="0"/>
              </a:rPr>
              <a:t>атриотизм </a:t>
            </a:r>
            <a:r>
              <a:rPr lang="ru-RU" sz="3200" b="1" dirty="0">
                <a:solidFill>
                  <a:srgbClr val="FFC000"/>
                </a:solidFill>
                <a:latin typeface="Calibri" pitchFamily="34" charset="0"/>
              </a:rPr>
              <a:t>призван дать новый импульс духовному оздоровлению народа, формированию в России единого гражданского общества</a:t>
            </a:r>
            <a:r>
              <a:rPr lang="ru-RU" sz="3200" b="1" dirty="0" smtClean="0">
                <a:solidFill>
                  <a:srgbClr val="FFC000"/>
                </a:solidFill>
                <a:latin typeface="Calibri" pitchFamily="34" charset="0"/>
              </a:rPr>
              <a:t>.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ru-RU" sz="1400" dirty="0">
              <a:latin typeface="Calibri" pitchFamily="34" charset="0"/>
            </a:endParaRPr>
          </a:p>
        </p:txBody>
      </p:sp>
      <p:pic>
        <p:nvPicPr>
          <p:cNvPr id="9" name="Рисунок 8" descr="241fcaaa9510191554a4f6baa22127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9280"/>
            <a:ext cx="9144000" cy="908720"/>
          </a:xfrm>
          <a:prstGeom prst="rect">
            <a:avLst/>
          </a:prstGeom>
        </p:spPr>
      </p:pic>
    </p:spTree>
  </p:cSld>
  <p:clrMapOvr>
    <a:masterClrMapping/>
  </p:clrMapOvr>
  <p:transition spd="med" advClick="0" advTm="2639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DCIM\100CANON\IMG_5764.JPG"/>
          <p:cNvPicPr>
            <a:picLocks noChangeAspect="1" noChangeArrowheads="1"/>
          </p:cNvPicPr>
          <p:nvPr/>
        </p:nvPicPr>
        <p:blipFill>
          <a:blip r:embed="rId3" cstate="print"/>
          <a:srcRect l="3538" t="9051" b="5904"/>
          <a:stretch>
            <a:fillRect/>
          </a:stretch>
        </p:blipFill>
        <p:spPr bwMode="auto">
          <a:xfrm>
            <a:off x="0" y="1"/>
            <a:ext cx="6660232" cy="41490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IMG_5762.JPG"/>
          <p:cNvPicPr>
            <a:picLocks noChangeAspect="1"/>
          </p:cNvPicPr>
          <p:nvPr/>
        </p:nvPicPr>
        <p:blipFill>
          <a:blip r:embed="rId4" cstate="print"/>
          <a:srcRect t="4851"/>
          <a:stretch>
            <a:fillRect/>
          </a:stretch>
        </p:blipFill>
        <p:spPr>
          <a:xfrm>
            <a:off x="2267744" y="2060848"/>
            <a:ext cx="6876256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620f08f833689bc9a1b15090be3f608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52536" y="3356992"/>
            <a:ext cx="3419872" cy="35010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915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н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ogon-20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09120"/>
            <a:ext cx="9144000" cy="2348880"/>
          </a:xfrm>
          <a:prstGeom prst="rect">
            <a:avLst/>
          </a:prstGeom>
        </p:spPr>
      </p:pic>
      <p:pic>
        <p:nvPicPr>
          <p:cNvPr id="4" name="Рисунок 3" descr="animashki-voennye-37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32656"/>
            <a:ext cx="1371600" cy="1143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2653174"/>
            <a:ext cx="61024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«ФОТОГАЛЕРЕЯ ПОДВИГОВ  ВОВ»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 advClick="0" advTm="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516215" cy="4671138"/>
          </a:xfrm>
          <a:prstGeom prst="rect">
            <a:avLst/>
          </a:prstGeom>
        </p:spPr>
      </p:pic>
      <p:pic>
        <p:nvPicPr>
          <p:cNvPr id="3" name="Рисунок 2" descr="images 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8176" y="2492896"/>
            <a:ext cx="6055824" cy="4379232"/>
          </a:xfrm>
          <a:prstGeom prst="rect">
            <a:avLst/>
          </a:prstGeom>
        </p:spPr>
      </p:pic>
      <p:pic>
        <p:nvPicPr>
          <p:cNvPr id="5" name="Рисунок 4" descr="animashki-voennye-3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4725144"/>
            <a:ext cx="4422333" cy="2592411"/>
          </a:xfrm>
          <a:prstGeom prst="rect">
            <a:avLst/>
          </a:prstGeom>
        </p:spPr>
      </p:pic>
    </p:spTree>
  </p:cSld>
  <p:clrMapOvr>
    <a:masterClrMapping/>
  </p:clrMapOvr>
  <p:transition spd="med" advTm="577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2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6804249" cy="4221088"/>
          </a:xfrm>
          <a:prstGeom prst="rect">
            <a:avLst/>
          </a:prstGeom>
        </p:spPr>
      </p:pic>
      <p:pic>
        <p:nvPicPr>
          <p:cNvPr id="4" name="Рисунок 3" descr="velikaya-0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726787"/>
            <a:ext cx="6588224" cy="4131213"/>
          </a:xfrm>
          <a:prstGeom prst="rect">
            <a:avLst/>
          </a:prstGeom>
        </p:spPr>
      </p:pic>
      <p:pic>
        <p:nvPicPr>
          <p:cNvPr id="5" name="Рисунок 4" descr="620f08f833689bc9a1b15090be3f608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61656"/>
            <a:ext cx="3024336" cy="3096344"/>
          </a:xfrm>
          <a:prstGeom prst="rect">
            <a:avLst/>
          </a:prstGeom>
        </p:spPr>
      </p:pic>
      <p:pic>
        <p:nvPicPr>
          <p:cNvPr id="7" name="Рисунок 6" descr="animashki-voennye-37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440639" flipH="1">
            <a:off x="6768664" y="-11850"/>
            <a:ext cx="2902381" cy="2438521"/>
          </a:xfrm>
          <a:prstGeom prst="rect">
            <a:avLst/>
          </a:prstGeom>
        </p:spPr>
      </p:pic>
    </p:spTree>
  </p:cSld>
  <p:clrMapOvr>
    <a:masterClrMapping/>
  </p:clrMapOvr>
  <p:transition spd="med" advTm="515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7-06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04248" cy="3429000"/>
          </a:xfrm>
          <a:prstGeom prst="rect">
            <a:avLst/>
          </a:prstGeom>
        </p:spPr>
      </p:pic>
      <p:pic>
        <p:nvPicPr>
          <p:cNvPr id="3" name="Рисунок 2" descr="моск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484784"/>
            <a:ext cx="6840760" cy="3428999"/>
          </a:xfrm>
          <a:prstGeom prst="rect">
            <a:avLst/>
          </a:prstGeom>
        </p:spPr>
      </p:pic>
      <p:pic>
        <p:nvPicPr>
          <p:cNvPr id="4" name="Рисунок 3" descr="метр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356992"/>
            <a:ext cx="6660232" cy="3501008"/>
          </a:xfrm>
          <a:prstGeom prst="rect">
            <a:avLst/>
          </a:prstGeom>
        </p:spPr>
      </p:pic>
    </p:spTree>
  </p:cSld>
  <p:clrMapOvr>
    <a:masterClrMapping/>
  </p:clrMapOvr>
  <p:transition spd="med" advTm="433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8777_600.jpg"/>
          <p:cNvPicPr>
            <a:picLocks noChangeAspect="1"/>
          </p:cNvPicPr>
          <p:nvPr/>
        </p:nvPicPr>
        <p:blipFill>
          <a:blip r:embed="rId2" cstate="print"/>
          <a:srcRect b="8400"/>
          <a:stretch>
            <a:fillRect/>
          </a:stretch>
        </p:blipFill>
        <p:spPr>
          <a:xfrm>
            <a:off x="0" y="0"/>
            <a:ext cx="6732240" cy="3429000"/>
          </a:xfrm>
          <a:prstGeom prst="rect">
            <a:avLst/>
          </a:prstGeom>
        </p:spPr>
      </p:pic>
      <p:pic>
        <p:nvPicPr>
          <p:cNvPr id="3" name="Рисунок 2" descr="139076_600.jpg"/>
          <p:cNvPicPr>
            <a:picLocks noChangeAspect="1"/>
          </p:cNvPicPr>
          <p:nvPr/>
        </p:nvPicPr>
        <p:blipFill>
          <a:blip r:embed="rId3" cstate="print"/>
          <a:srcRect t="10140"/>
          <a:stretch>
            <a:fillRect/>
          </a:stretch>
        </p:blipFill>
        <p:spPr>
          <a:xfrm>
            <a:off x="1475656" y="1556792"/>
            <a:ext cx="6912768" cy="3480154"/>
          </a:xfrm>
          <a:prstGeom prst="rect">
            <a:avLst/>
          </a:prstGeom>
        </p:spPr>
      </p:pic>
      <p:pic>
        <p:nvPicPr>
          <p:cNvPr id="4" name="Рисунок 3" descr="146795_600.jpg"/>
          <p:cNvPicPr>
            <a:picLocks noChangeAspect="1"/>
          </p:cNvPicPr>
          <p:nvPr/>
        </p:nvPicPr>
        <p:blipFill>
          <a:blip r:embed="rId4" cstate="print"/>
          <a:srcRect b="10887"/>
          <a:stretch>
            <a:fillRect/>
          </a:stretch>
        </p:blipFill>
        <p:spPr>
          <a:xfrm>
            <a:off x="2627784" y="3140968"/>
            <a:ext cx="6516216" cy="3717032"/>
          </a:xfrm>
          <a:prstGeom prst="rect">
            <a:avLst/>
          </a:prstGeom>
        </p:spPr>
      </p:pic>
      <p:pic>
        <p:nvPicPr>
          <p:cNvPr id="6" name="Рисунок 5" descr="animashki-voennye-7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725144"/>
            <a:ext cx="2857500" cy="1627624"/>
          </a:xfrm>
          <a:prstGeom prst="rect">
            <a:avLst/>
          </a:prstGeom>
        </p:spPr>
      </p:pic>
    </p:spTree>
  </p:cSld>
  <p:clrMapOvr>
    <a:masterClrMapping/>
  </p:clrMapOvr>
  <p:transition spd="med" advTm="677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020272" cy="4437112"/>
          </a:xfrm>
          <a:prstGeom prst="rect">
            <a:avLst/>
          </a:prstGeom>
        </p:spPr>
      </p:pic>
      <p:pic>
        <p:nvPicPr>
          <p:cNvPr id="4" name="Рисунок 3" descr="seredina_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492897"/>
            <a:ext cx="6732240" cy="4428304"/>
          </a:xfrm>
          <a:prstGeom prst="rect">
            <a:avLst/>
          </a:prstGeom>
        </p:spPr>
      </p:pic>
      <p:pic>
        <p:nvPicPr>
          <p:cNvPr id="5" name="Рисунок 4" descr="620f08f833689bc9a1b15090be3f608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61656"/>
            <a:ext cx="3024336" cy="3096344"/>
          </a:xfrm>
          <a:prstGeom prst="rect">
            <a:avLst/>
          </a:prstGeom>
        </p:spPr>
      </p:pic>
    </p:spTree>
  </p:cSld>
  <p:clrMapOvr>
    <a:masterClrMapping/>
  </p:clrMapOvr>
  <p:transition spd="med" advTm="530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0405_600.jpg"/>
          <p:cNvPicPr>
            <a:picLocks noChangeAspect="1"/>
          </p:cNvPicPr>
          <p:nvPr/>
        </p:nvPicPr>
        <p:blipFill>
          <a:blip r:embed="rId2" cstate="print"/>
          <a:srcRect t="9878"/>
          <a:stretch>
            <a:fillRect/>
          </a:stretch>
        </p:blipFill>
        <p:spPr>
          <a:xfrm>
            <a:off x="0" y="0"/>
            <a:ext cx="5868144" cy="3429000"/>
          </a:xfrm>
          <a:prstGeom prst="rect">
            <a:avLst/>
          </a:prstGeom>
        </p:spPr>
      </p:pic>
      <p:pic>
        <p:nvPicPr>
          <p:cNvPr id="9" name="Рисунок 8" descr="seredina_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5024"/>
            <a:ext cx="5868144" cy="3212976"/>
          </a:xfrm>
          <a:prstGeom prst="rect">
            <a:avLst/>
          </a:prstGeom>
        </p:spPr>
      </p:pic>
      <p:pic>
        <p:nvPicPr>
          <p:cNvPr id="10" name="Рисунок 9" descr="152294_600.jpg"/>
          <p:cNvPicPr>
            <a:picLocks noChangeAspect="1"/>
          </p:cNvPicPr>
          <p:nvPr/>
        </p:nvPicPr>
        <p:blipFill>
          <a:blip r:embed="rId4" cstate="print"/>
          <a:srcRect b="6667"/>
          <a:stretch>
            <a:fillRect/>
          </a:stretch>
        </p:blipFill>
        <p:spPr>
          <a:xfrm>
            <a:off x="6084168" y="692696"/>
            <a:ext cx="2808312" cy="5112568"/>
          </a:xfrm>
          <a:prstGeom prst="rect">
            <a:avLst/>
          </a:prstGeom>
        </p:spPr>
      </p:pic>
      <p:pic>
        <p:nvPicPr>
          <p:cNvPr id="11" name="Рисунок 10" descr="620f08f833689bc9a1b15090be3f608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5301208"/>
            <a:ext cx="4608512" cy="1556792"/>
          </a:xfrm>
          <a:prstGeom prst="rect">
            <a:avLst/>
          </a:prstGeom>
        </p:spPr>
      </p:pic>
    </p:spTree>
  </p:cSld>
  <p:clrMapOvr>
    <a:masterClrMapping/>
  </p:clrMapOvr>
  <p:transition spd="med" advTm="667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9694_600.jpg"/>
          <p:cNvPicPr>
            <a:picLocks noChangeAspect="1"/>
          </p:cNvPicPr>
          <p:nvPr/>
        </p:nvPicPr>
        <p:blipFill>
          <a:blip r:embed="rId2" cstate="print"/>
          <a:srcRect b="9769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" name="Рисунок 2" descr="152543_600.jpg"/>
          <p:cNvPicPr>
            <a:picLocks noChangeAspect="1"/>
          </p:cNvPicPr>
          <p:nvPr/>
        </p:nvPicPr>
        <p:blipFill>
          <a:blip r:embed="rId3" cstate="print"/>
          <a:srcRect b="5701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 spd="med" advTm="488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6471_600.jpg"/>
          <p:cNvPicPr>
            <a:picLocks noChangeAspect="1"/>
          </p:cNvPicPr>
          <p:nvPr/>
        </p:nvPicPr>
        <p:blipFill>
          <a:blip r:embed="rId3" cstate="print"/>
          <a:srcRect l="3335" b="12053"/>
          <a:stretch>
            <a:fillRect/>
          </a:stretch>
        </p:blipFill>
        <p:spPr>
          <a:xfrm>
            <a:off x="1" y="0"/>
            <a:ext cx="7164288" cy="3861047"/>
          </a:xfrm>
          <a:prstGeom prst="rect">
            <a:avLst/>
          </a:prstGeom>
        </p:spPr>
      </p:pic>
      <p:pic>
        <p:nvPicPr>
          <p:cNvPr id="4" name="Рисунок 3" descr="images (2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2564903"/>
            <a:ext cx="6660232" cy="4293097"/>
          </a:xfrm>
          <a:prstGeom prst="rect">
            <a:avLst/>
          </a:prstGeom>
        </p:spPr>
      </p:pic>
      <p:pic>
        <p:nvPicPr>
          <p:cNvPr id="5" name="Рисунок 4" descr="620f08f833689bc9a1b15090be3f608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61656"/>
            <a:ext cx="3024336" cy="30963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477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41fcaaa9510191554a4f6baa22127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9280"/>
            <a:ext cx="9144000" cy="9087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548680"/>
            <a:ext cx="777686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ТЕМА ПРОЕКТА</a:t>
            </a:r>
          </a:p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«Память, сильнее времени ».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19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V136S4SG.jpg"/>
          <p:cNvPicPr>
            <a:picLocks noChangeAspect="1"/>
          </p:cNvPicPr>
          <p:nvPr/>
        </p:nvPicPr>
        <p:blipFill>
          <a:blip r:embed="rId2" cstate="print"/>
          <a:srcRect r="842" b="11801"/>
          <a:stretch>
            <a:fillRect/>
          </a:stretch>
        </p:blipFill>
        <p:spPr>
          <a:xfrm>
            <a:off x="0" y="0"/>
            <a:ext cx="6948264" cy="4133681"/>
          </a:xfrm>
          <a:prstGeom prst="rect">
            <a:avLst/>
          </a:prstGeom>
        </p:spPr>
      </p:pic>
      <p:pic>
        <p:nvPicPr>
          <p:cNvPr id="5" name="Рисунок 4" descr="seredina_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340768"/>
            <a:ext cx="6768752" cy="3816424"/>
          </a:xfrm>
          <a:prstGeom prst="rect">
            <a:avLst/>
          </a:prstGeom>
        </p:spPr>
      </p:pic>
      <p:pic>
        <p:nvPicPr>
          <p:cNvPr id="6" name="Рисунок 5" descr="ф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068960"/>
            <a:ext cx="7236296" cy="3789039"/>
          </a:xfrm>
          <a:prstGeom prst="rect">
            <a:avLst/>
          </a:prstGeom>
        </p:spPr>
      </p:pic>
    </p:spTree>
  </p:cSld>
  <p:clrMapOvr>
    <a:masterClrMapping/>
  </p:clrMapOvr>
  <p:transition spd="med" advTm="553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redina_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7164289" cy="4509120"/>
          </a:xfrm>
          <a:prstGeom prst="rect">
            <a:avLst/>
          </a:prstGeom>
        </p:spPr>
      </p:pic>
      <p:pic>
        <p:nvPicPr>
          <p:cNvPr id="5" name="Рисунок 4" descr="seredina_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340768"/>
            <a:ext cx="6094406" cy="3928338"/>
          </a:xfrm>
          <a:prstGeom prst="rect">
            <a:avLst/>
          </a:prstGeom>
        </p:spPr>
      </p:pic>
      <p:pic>
        <p:nvPicPr>
          <p:cNvPr id="6" name="Рисунок 5" descr="seredina_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6499" y="2908498"/>
            <a:ext cx="5707501" cy="3949502"/>
          </a:xfrm>
          <a:prstGeom prst="rect">
            <a:avLst/>
          </a:prstGeom>
        </p:spPr>
      </p:pic>
      <p:pic>
        <p:nvPicPr>
          <p:cNvPr id="7" name="Рисунок 6" descr="animashki-voennye-3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0" y="4797152"/>
            <a:ext cx="4422333" cy="2592411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eredina_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588224" cy="4365104"/>
          </a:xfrm>
          <a:prstGeom prst="rect">
            <a:avLst/>
          </a:prstGeom>
        </p:spPr>
      </p:pic>
      <p:pic>
        <p:nvPicPr>
          <p:cNvPr id="4" name="Рисунок 3" descr="150000_600.jpg"/>
          <p:cNvPicPr>
            <a:picLocks noChangeAspect="1"/>
          </p:cNvPicPr>
          <p:nvPr/>
        </p:nvPicPr>
        <p:blipFill>
          <a:blip r:embed="rId3" cstate="print"/>
          <a:srcRect l="3740" t="6712"/>
          <a:stretch>
            <a:fillRect/>
          </a:stretch>
        </p:blipFill>
        <p:spPr>
          <a:xfrm>
            <a:off x="2051720" y="2564904"/>
            <a:ext cx="7092280" cy="429309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78" y="0"/>
            <a:ext cx="9234055" cy="6858000"/>
          </a:xfrm>
          <a:prstGeom prst="rect">
            <a:avLst/>
          </a:prstGeom>
        </p:spPr>
      </p:pic>
      <p:pic>
        <p:nvPicPr>
          <p:cNvPr id="3" name="Рисунок 2" descr="241fcaaa9510191554a4f6baa22127f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1288"/>
            <a:ext cx="9144000" cy="83671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6001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41fcaaa9510191554a4f6baa22127f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2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4269" cy="6858000"/>
          </a:xfrm>
          <a:prstGeom prst="rect">
            <a:avLst/>
          </a:prstGeom>
        </p:spPr>
      </p:pic>
      <p:pic>
        <p:nvPicPr>
          <p:cNvPr id="3" name="Рисунок 2" descr="241fcaaa9510191554a4f6baa22127f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560"/>
            <a:ext cx="9218103" cy="6856440"/>
          </a:xfrm>
          <a:prstGeom prst="rect">
            <a:avLst/>
          </a:prstGeom>
        </p:spPr>
      </p:pic>
      <p:pic>
        <p:nvPicPr>
          <p:cNvPr id="3" name="Рисунок 2" descr="241fcaaa9510191554a4f6baa22127f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9280"/>
            <a:ext cx="9144000" cy="90872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elikaya-00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animashki-prazdniki-18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540552" cy="256490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532" y="33184"/>
            <a:ext cx="8424936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ПРОЕКТА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76672"/>
            <a:ext cx="9144000" cy="547260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воспитанников:</a:t>
            </a:r>
          </a:p>
          <a:p>
            <a:pPr algn="l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сформировались   представления о подвигах советского народа, о защитниках отечество и героях Великой Отечественной войны; </a:t>
            </a:r>
          </a:p>
          <a:p>
            <a:pPr algn="l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появилось  чувства гордости за стойкость и самоотверженность своего народа; </a:t>
            </a:r>
          </a:p>
          <a:p>
            <a:pPr algn="l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оявилось  осознанное внимательное   и уважительное отношение к ветеранам и пожилым    людям,  желание оказывать им посильную помощь. </a:t>
            </a:r>
          </a:p>
          <a:p>
            <a:pPr algn="l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активно включились в процесс  воспитания патриотических и культурно - исторических    ценностей  у детей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Продукты и результаты проекта: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 газеты «Этот день мы приближали, как могли… ».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Электронный сборник презентаций «Никто не забыт, ничто не забыто».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 открыток к Дню Победы. 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Заключительный этап проекта « Праздник посвященный 9 мая Память сильнее времени!».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Аудиодиски с песнями ВОВ.</a:t>
            </a:r>
            <a:r>
              <a:rPr lang="ru-RU" sz="2000" dirty="0" smtClean="0">
                <a:solidFill>
                  <a:schemeClr val="bg1"/>
                </a:solidFill>
              </a:rPr>
              <a:t>          </a:t>
            </a:r>
          </a:p>
          <a:p>
            <a:endParaRPr lang="ru-RU" sz="2000" dirty="0"/>
          </a:p>
        </p:txBody>
      </p:sp>
      <p:pic>
        <p:nvPicPr>
          <p:cNvPr id="4" name="Рисунок 3" descr="241fcaaa9510191554a4f6baa22127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d55fa7e773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276334"/>
            <a:ext cx="828092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 проекта: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формирование у старших дошкольников гражданской позиции, патриотических чувств, любви к Родине на основе расширения представлений детей о победе защитников отечества в Великой Отечественной войне, о вкладе детей и животных в победу нашего Отечества.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241fcaaa9510191554a4f6baa22127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21896"/>
            <a:ext cx="9144000" cy="936104"/>
          </a:xfrm>
          <a:prstGeom prst="rect">
            <a:avLst/>
          </a:prstGeom>
        </p:spPr>
      </p:pic>
    </p:spTree>
  </p:cSld>
  <p:clrMapOvr>
    <a:masterClrMapping/>
  </p:clrMapOvr>
  <p:transition spd="med" advTm="1280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ЗАДАЧИ    ПРОЕКТА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144000" cy="4514056"/>
          </a:xfrm>
        </p:spPr>
        <p:txBody>
          <a:bodyPr>
            <a:normAutofit fontScale="55000" lnSpcReduction="20000"/>
          </a:bodyPr>
          <a:lstStyle/>
          <a:p>
            <a:r>
              <a:rPr lang="ru-RU" sz="3800" b="1" dirty="0" smtClean="0">
                <a:solidFill>
                  <a:schemeClr val="bg1"/>
                </a:solidFill>
              </a:rPr>
              <a:t>1. Познакомить детей с героическими подвигами народа в годы Великой Отечественной войны. </a:t>
            </a:r>
            <a:br>
              <a:rPr lang="ru-RU" sz="3800" b="1" dirty="0" smtClean="0">
                <a:solidFill>
                  <a:schemeClr val="bg1"/>
                </a:solidFill>
              </a:rPr>
            </a:br>
            <a:r>
              <a:rPr lang="ru-RU" sz="3800" b="1" dirty="0" smtClean="0">
                <a:solidFill>
                  <a:schemeClr val="bg1"/>
                </a:solidFill>
              </a:rPr>
              <a:t>2. Расширять представления детей об армии (в годы Великой Отечественной войны воины храбро сражались и защищали нашу страну от врагов) .</a:t>
            </a:r>
            <a:br>
              <a:rPr lang="ru-RU" sz="3800" b="1" dirty="0" smtClean="0">
                <a:solidFill>
                  <a:schemeClr val="bg1"/>
                </a:solidFill>
              </a:rPr>
            </a:br>
            <a:r>
              <a:rPr lang="ru-RU" sz="3800" b="1" dirty="0" smtClean="0">
                <a:solidFill>
                  <a:schemeClr val="bg1"/>
                </a:solidFill>
              </a:rPr>
              <a:t>3. Развитие связной речи, через пересказ текстов, разучивание стихотворений о войне. </a:t>
            </a:r>
            <a:br>
              <a:rPr lang="ru-RU" sz="3800" b="1" dirty="0" smtClean="0">
                <a:solidFill>
                  <a:schemeClr val="bg1"/>
                </a:solidFill>
              </a:rPr>
            </a:br>
            <a:r>
              <a:rPr lang="ru-RU" sz="3800" b="1" dirty="0" smtClean="0">
                <a:solidFill>
                  <a:schemeClr val="bg1"/>
                </a:solidFill>
              </a:rPr>
              <a:t>4. Воспитывать бережное отношение к народной памяти, чувство благодарности к ветеранам Великой Отечественной войны:</a:t>
            </a:r>
            <a:br>
              <a:rPr lang="ru-RU" sz="3800" b="1" dirty="0" smtClean="0">
                <a:solidFill>
                  <a:schemeClr val="bg1"/>
                </a:solidFill>
              </a:rPr>
            </a:br>
            <a:r>
              <a:rPr lang="ru-RU" sz="3800" b="1" dirty="0" smtClean="0">
                <a:solidFill>
                  <a:schemeClr val="bg1"/>
                </a:solidFill>
              </a:rPr>
              <a:t>- воспитывать любовь к Родине, интерес к ее героической истории;</a:t>
            </a:r>
            <a:br>
              <a:rPr lang="ru-RU" sz="3800" b="1" dirty="0" smtClean="0">
                <a:solidFill>
                  <a:schemeClr val="bg1"/>
                </a:solidFill>
              </a:rPr>
            </a:br>
            <a:r>
              <a:rPr lang="ru-RU" sz="3800" b="1" dirty="0" smtClean="0">
                <a:solidFill>
                  <a:schemeClr val="bg1"/>
                </a:solidFill>
              </a:rPr>
              <a:t>- формировать чувство гордости за воинов - защитников;</a:t>
            </a:r>
            <a:br>
              <a:rPr lang="ru-RU" sz="3800" b="1" dirty="0" smtClean="0">
                <a:solidFill>
                  <a:schemeClr val="bg1"/>
                </a:solidFill>
              </a:rPr>
            </a:br>
            <a:r>
              <a:rPr lang="ru-RU" sz="3800" b="1" dirty="0" smtClean="0">
                <a:solidFill>
                  <a:schemeClr val="bg1"/>
                </a:solidFill>
              </a:rPr>
              <a:t>- воспитывать любовь и уважение к ветеранам войны, вызывать желание быть похожими на них;</a:t>
            </a:r>
          </a:p>
          <a:p>
            <a:r>
              <a:rPr lang="ru-RU" sz="3800" b="1" dirty="0" smtClean="0">
                <a:solidFill>
                  <a:schemeClr val="bg1"/>
                </a:solidFill>
              </a:rPr>
              <a:t>5.  Расширить музыкальный кругозор детей. Развивать интерес к песням, созданным в дни Великой Отечественной войны, познакомить с песнями о войне, созданными после Победы, показать взаимосвязь поэзии и музыки;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41fcaaa9510191554a4f6baa22127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21896"/>
            <a:ext cx="9144000" cy="936104"/>
          </a:xfrm>
          <a:prstGeom prst="rect">
            <a:avLst/>
          </a:prstGeom>
        </p:spPr>
      </p:pic>
    </p:spTree>
  </p:cSld>
  <p:clrMapOvr>
    <a:masterClrMapping/>
  </p:clrMapOvr>
  <p:transition spd="med" advTm="616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1fcaaa9510191554a4f6baa22127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9280"/>
            <a:ext cx="9144000" cy="9087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6. Расширить представление детей о чувствах человека и их выражении в поэзии.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Познакомить детей с жанром сюжетно - исторического искусства - плакатом;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7. Формировать чувство исторической сопричастности к своему народу, ценностное отношение к Родине на основе ознакомления детей старшего дошкольного возраста с историческими фактами военных лет.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8. Обогатить представления детей о мужестве, героизме, отваге народа, о значении победы нашего народа в ВОВ.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9. Воспитывать чувство гордости и уважения к родным, к людям, принимавшим участие в сражениях за Родину.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10. Привлечь родителей к совместным познавательно - тематическим мероприятиям. Сформировать у родителей активную позицию в воспитании и образовании детей.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 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567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08111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Особенности проекта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280920" cy="4320480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sz="3900" b="1" dirty="0" smtClean="0">
                <a:solidFill>
                  <a:schemeClr val="bg1"/>
                </a:solidFill>
              </a:rPr>
              <a:t>Направленность проекта: интеллектуальный (познавательный).</a:t>
            </a:r>
          </a:p>
          <a:p>
            <a:r>
              <a:rPr lang="ru-RU" sz="3900" b="1" dirty="0" smtClean="0">
                <a:solidFill>
                  <a:schemeClr val="bg1"/>
                </a:solidFill>
              </a:rPr>
              <a:t>Проект </a:t>
            </a:r>
            <a:r>
              <a:rPr lang="ru-RU" sz="3900" b="1" dirty="0" smtClean="0">
                <a:solidFill>
                  <a:schemeClr val="bg1"/>
                </a:solidFill>
              </a:rPr>
              <a:t>по количеству детей: групповой.</a:t>
            </a:r>
          </a:p>
          <a:p>
            <a:r>
              <a:rPr lang="ru-RU" sz="3900" b="1" dirty="0" smtClean="0">
                <a:solidFill>
                  <a:schemeClr val="bg1"/>
                </a:solidFill>
              </a:rPr>
              <a:t>Проект по продолжительности:  </a:t>
            </a:r>
          </a:p>
          <a:p>
            <a:r>
              <a:rPr lang="ru-RU" sz="3900" b="1" dirty="0" smtClean="0">
                <a:solidFill>
                  <a:schemeClr val="bg1"/>
                </a:solidFill>
              </a:rPr>
              <a:t>(5 месяцев).</a:t>
            </a:r>
            <a:endParaRPr lang="ru-RU" sz="39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41fcaaa9510191554a4f6baa22127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9280"/>
            <a:ext cx="9144000" cy="908720"/>
          </a:xfrm>
          <a:prstGeom prst="rect">
            <a:avLst/>
          </a:prstGeom>
        </p:spPr>
      </p:pic>
    </p:spTree>
  </p:cSld>
  <p:clrMapOvr>
    <a:masterClrMapping/>
  </p:clrMapOvr>
  <p:transition spd="med" advTm="1145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1fcaaa9510191554a4f6baa22127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21896"/>
            <a:ext cx="9144000" cy="9361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0"/>
            <a:ext cx="8496944" cy="7062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i="1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ru-RU" sz="4800" b="1" i="1" dirty="0" smtClean="0">
                <a:solidFill>
                  <a:srgbClr val="C00000"/>
                </a:solidFill>
                <a:latin typeface="Calibri" pitchFamily="34" charset="0"/>
              </a:rPr>
              <a:t>АКТУАЛЬНОСТЬ  ПРОЕКТА</a:t>
            </a:r>
          </a:p>
          <a:p>
            <a:pPr algn="ctr">
              <a:buNone/>
            </a:pPr>
            <a:endParaRPr lang="en-US" sz="1400" i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ru-RU" sz="4000" b="1" i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4000" b="1" i="1" dirty="0" smtClean="0">
                <a:solidFill>
                  <a:schemeClr val="bg1"/>
                </a:solidFill>
                <a:latin typeface="Calibri" pitchFamily="34" charset="0"/>
              </a:rPr>
              <a:t>Современные дети разделены во времени с непосредственными участниками Отечественной войны уже несколькими поколениями. Каждое следующее поколение знает о Второй мировой войне все меньше и меньше.  </a:t>
            </a:r>
          </a:p>
          <a:p>
            <a:pPr algn="ctr">
              <a:buNone/>
            </a:pPr>
            <a:endParaRPr lang="ru-RU" sz="4000" b="1" i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r>
              <a:rPr lang="ru-RU" sz="4000" b="1" i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Tm="1092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496944" cy="100811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  <a:t>Условия успешной реализации проекта </a:t>
            </a:r>
            <a:r>
              <a:rPr lang="ru-RU" b="1" i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568952" cy="4010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Calibri" pitchFamily="34" charset="0"/>
              </a:rPr>
              <a:t>Создание условий для детской деятельности в рамка проекта.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chemeClr val="bg1"/>
                </a:solidFill>
                <a:latin typeface="Calibri" pitchFamily="34" charset="0"/>
              </a:rPr>
              <a:t>Готовность педагога к  реализации мероприятий проекта. </a:t>
            </a:r>
            <a:r>
              <a:rPr lang="ru-RU" sz="2400" b="1" dirty="0" smtClean="0">
                <a:solidFill>
                  <a:schemeClr val="bg1"/>
                </a:solidFill>
              </a:rPr>
              <a:t>Готовность педагога к  реализации мероприятий проекта.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Личностно - ориентированное взаимодействие взрослого и ребёнка в процессе осуществления проекта.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Использование элементов музейной педагогики.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Активное участие родителей в проектной деятельности.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 </a:t>
            </a:r>
          </a:p>
          <a:p>
            <a:pPr>
              <a:lnSpc>
                <a:spcPct val="150000"/>
              </a:lnSpc>
            </a:pPr>
            <a:endParaRPr lang="ru-RU" sz="2400" dirty="0"/>
          </a:p>
        </p:txBody>
      </p:sp>
      <p:pic>
        <p:nvPicPr>
          <p:cNvPr id="4" name="Рисунок 3" descr="241fcaaa9510191554a4f6baa22127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77272"/>
            <a:ext cx="9144000" cy="980728"/>
          </a:xfrm>
          <a:prstGeom prst="rect">
            <a:avLst/>
          </a:prstGeom>
        </p:spPr>
      </p:pic>
    </p:spTree>
  </p:cSld>
  <p:clrMapOvr>
    <a:masterClrMapping/>
  </p:clrMapOvr>
  <p:transition spd="med" advTm="1959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363</Words>
  <Application>Microsoft Office PowerPoint</Application>
  <PresentationFormat>Экран (4:3)</PresentationFormat>
  <Paragraphs>56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ЗАДАЧИ    ПРОЕКТА</vt:lpstr>
      <vt:lpstr>Слайд 6</vt:lpstr>
      <vt:lpstr>Особенности проекта</vt:lpstr>
      <vt:lpstr>Слайд 8</vt:lpstr>
      <vt:lpstr> Условия успешной реализации проекта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РЕЗУЛЬТАТ ПРОЕКТА</vt:lpstr>
      <vt:lpstr>Слайд 39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пк</cp:lastModifiedBy>
  <cp:revision>107</cp:revision>
  <dcterms:created xsi:type="dcterms:W3CDTF">2014-02-02T18:46:35Z</dcterms:created>
  <dcterms:modified xsi:type="dcterms:W3CDTF">2015-05-05T19:36:37Z</dcterms:modified>
</cp:coreProperties>
</file>